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Proxima Nova"/>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roximaNova-bold.fntdata"/><Relationship Id="rId25" Type="http://schemas.openxmlformats.org/officeDocument/2006/relationships/font" Target="fonts/ProximaNova-regular.fntdata"/><Relationship Id="rId28" Type="http://schemas.openxmlformats.org/officeDocument/2006/relationships/font" Target="fonts/ProximaNova-boldItalic.fntdata"/><Relationship Id="rId27" Type="http://schemas.openxmlformats.org/officeDocument/2006/relationships/font" Target="fonts/ProximaNova-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png>
</file>

<file path=ppt/media/image13.gif>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Good afternoon, I am presenting my research project, which I completed at the University of Glasgow during my masters.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It is entitled Smartphone Software Retina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559c0525aa_0_9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559c0525aa_0_9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a:p>
          <a:p>
            <a:pPr indent="0" lvl="0" marL="0" rtl="0" algn="l">
              <a:lnSpc>
                <a:spcPct val="115000"/>
              </a:lnSpc>
              <a:spcBef>
                <a:spcPts val="0"/>
              </a:spcBef>
              <a:spcAft>
                <a:spcPts val="0"/>
              </a:spcAft>
              <a:buNone/>
            </a:pPr>
            <a:r>
              <a:rPr lang="en"/>
              <a:t>One of the main points of optimisation was the computational time for preparation stage of the retinal transform.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Based on the existing pseudocode available, I found that the application was unusable without preprocessing of certain computations offline.</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By preprocessing some of the computation I was able to reduce the preparation stage from around 70 seconds to under 5 seconds on the mobile device.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559c0525aa_0_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559c0525aa_0_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Here we achieved under half a second to generate each image transform.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In particular the cortical image took on average a quarter of a second on a iPhone 5C.</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559c0525aa_0_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559c0525aa_0_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This is how my final iOS application looked with options to select the different image transformation modes, and an option to select at a live video preview or image stored on the device.</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559c0525aa_0_1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559c0525aa_0_1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So that was the conclusion of my 2-3 months masters project which mainly involved image processing and data acquisition which I completed a few years ago.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But for this presentation I decided to extend on this and apply the knowledge of machine learning to analyse what would have been the next stages of the project.</a:t>
            </a:r>
            <a:endParaRPr/>
          </a:p>
          <a:p>
            <a:pPr indent="0" lvl="0" marL="0" rtl="0" algn="l">
              <a:lnSpc>
                <a:spcPct val="115000"/>
              </a:lnSpc>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559c0525aa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559c0525aa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Can we train existing image classification deep learning architectures with the cortical images as input and achieve similar results to the original image dataset?</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In order to ensure a balanced and fair results, I used the following constraints: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I used a subset of the ImageNet dataset, which had 10 unique classes.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To keep the theme of a mobile application, I used Squeezenet which is a neural network model which is suitable for mobile applications.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I applied the same hyperparameters to train the network with the cortical transformed images dataset and the original image dataset.</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No data augmentation was applied.</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55a059bf3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55a059bf3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Here we have an example image of one of the classes which is an English Terrier.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 left is the original image and the middle is the cortical transformed image.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559c0525aa_0_1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559c0525aa_0_1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So what I found was that the cortical transformed dataset did not perform as well as the original image dataset.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Here is a confusion matrix of where the cortical image model performed poorly on the class “french horn”.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559c0525aa_0_1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559c0525aa_0_1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One area I believe that should be focused on in machine learning, is ensure the model is interpretable, this is especially important in life critical environments such as medical image analysis.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So I dug into the reasons why the model predicted certain classes using a method called Grad-cam.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As you can see the original images could identify the region of the classes relatively well but for the cortical image approach, the heat map regions generally either covered the whole image or was around points on the edges.</a:t>
            </a:r>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55a059bf33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55a059bf33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So this leads me to believe that current neural network architectures do not seem suitable for training on the cortical images but instead a custom input approach must be used to handle the black surrounding regions which are not part of the cortical image.</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Additionally, another step preprocessing step of finding a focal point within the image must be first employed before the transform instead of just using the image centers.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55a059bf3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55a059bf3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So that was a brief overview of the full process required for retinal transformed images which involved image processing, image acquisition and image analysis.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559c0525aa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559c0525aa_0_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Currently many deep learning architectures use the raw image data for tasks such as image classification.</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These networks have millions of parameters and take days to weeks to train and require large datasets with data augmentation to ensure the model does not overfit.</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So we proposed a biologically inspired image transformation approach to reduce the image size while increasing their invariance to scale and rotation changes.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This would be useful for robotic vision systems for detecting points of interesting and classifying objects in a scene efficiently.</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55a059bf3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55a059bf3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55a059bf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55a059bf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Mammalian vision systems have evolved over thousands of years to reach where it is at now.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Currently when we focus on an object, the object that is in focus has lots of details and our peripheral vision is blurred.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This is due to the arrangements and size of the receptive fields, known as the retina tessellations.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 smallest receptive fields are located in the center to capture the details near the focal point and the periphery have the largest receptive fields.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 retina tessellations are use this to generate a back projected image, which will see later on.</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Secondly the signal from each eyeball is split into two halves which are projected separately onto primary visual cortex using the receptive fields.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 image undergoes a translation to a complex logarithmic mapping, which potentially contribute towards scale invariance in biological vision systems.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559c0525aa_0_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559c0525aa_0_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These two image transformations, form basis of my project and it was part of a pilot study with the main focus on the initial stages of data acquisition and the image transformation.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 objectives of the project was to create a live preview of the retinal image transforms of each frame captured by the smartphone video camera and to ensure that the relevant areas of the scene are captured by creating a gaze control mechanism to find points of interest in the images and save the results.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559c0525aa_0_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559c0525aa_0_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Here is the approach I took to create the mobile application, where on start up it underwent a preparation stage then during the live preview performed the retina sampling to create the cortical image and back-projected image.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To find new focal points I developed a gaze control mechanism.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And finally a method to save the relevant image data.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559c0525aa_0_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559c0525aa_0_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Here is an example of the resultant retinal image transform.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 left is the original image and right, represents both the back-projected image and the cortical image will the focal point in the center of the image.</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This shows the difference in scale of the two generated images.which represent the same information, where the cortical image on the extreme right would be used as input into the neural network.</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559c0525aa_0_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559c0525aa_0_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Here is a closer look at the two transformed images.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 back projected image is mainly used as a validation technique to check which part of the image is in focus.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As you can see in this example, the stems are visually detailed while the peripherals are slightly blurred.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559c0525aa_0_9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559c0525aa_0_9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second part which involved finding points of interest in a scene using a gaze control mechanism.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mechanism I employed was a SIFT keypoint detector to find focal points within the cortical image space and applied a heuristic to balance between exploration and fixation.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Here is an example of a the gaze control mechanism taken from a video capture by the mobile application.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559c0525aa_0_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559c0525aa_0_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Since this project was mainly a optimising and application development.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 approach was evaluated based on the computational time on the mobile device.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jpg"/><Relationship Id="rId4" Type="http://schemas.openxmlformats.org/officeDocument/2006/relationships/image" Target="../media/image8.jpg"/><Relationship Id="rId5"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1.png"/><Relationship Id="rId4" Type="http://schemas.openxmlformats.org/officeDocument/2006/relationships/image" Target="../media/image17.png"/><Relationship Id="rId5" Type="http://schemas.openxmlformats.org/officeDocument/2006/relationships/image" Target="../media/image20.png"/><Relationship Id="rId6"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3.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Smartphone Software Retina</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Ryan Wong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Preparation</a:t>
            </a:r>
            <a:endParaRPr/>
          </a:p>
        </p:txBody>
      </p:sp>
      <p:pic>
        <p:nvPicPr>
          <p:cNvPr id="122" name="Google Shape;122;p22"/>
          <p:cNvPicPr preferRelativeResize="0"/>
          <p:nvPr/>
        </p:nvPicPr>
        <p:blipFill>
          <a:blip r:embed="rId3">
            <a:alphaModFix/>
          </a:blip>
          <a:stretch>
            <a:fillRect/>
          </a:stretch>
        </p:blipFill>
        <p:spPr>
          <a:xfrm>
            <a:off x="1659625" y="1134063"/>
            <a:ext cx="5715000" cy="3533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Retina Transformed Image Generation</a:t>
            </a:r>
            <a:endParaRPr/>
          </a:p>
        </p:txBody>
      </p:sp>
      <p:pic>
        <p:nvPicPr>
          <p:cNvPr id="128" name="Google Shape;128;p23"/>
          <p:cNvPicPr preferRelativeResize="0"/>
          <p:nvPr/>
        </p:nvPicPr>
        <p:blipFill>
          <a:blip r:embed="rId3">
            <a:alphaModFix/>
          </a:blip>
          <a:stretch>
            <a:fillRect/>
          </a:stretch>
        </p:blipFill>
        <p:spPr>
          <a:xfrm>
            <a:off x="1714500" y="1293575"/>
            <a:ext cx="5715000" cy="3533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iOS Application</a:t>
            </a:r>
            <a:endParaRPr/>
          </a:p>
        </p:txBody>
      </p:sp>
      <p:pic>
        <p:nvPicPr>
          <p:cNvPr id="134" name="Google Shape;134;p24"/>
          <p:cNvPicPr preferRelativeResize="0"/>
          <p:nvPr/>
        </p:nvPicPr>
        <p:blipFill>
          <a:blip r:embed="rId3">
            <a:alphaModFix/>
          </a:blip>
          <a:stretch>
            <a:fillRect/>
          </a:stretch>
        </p:blipFill>
        <p:spPr>
          <a:xfrm>
            <a:off x="-12" y="945025"/>
            <a:ext cx="4638924" cy="3253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510450" y="1970800"/>
            <a:ext cx="8123100" cy="77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 of Master’s Project</a:t>
            </a:r>
            <a:endParaRPr/>
          </a:p>
        </p:txBody>
      </p:sp>
      <p:sp>
        <p:nvSpPr>
          <p:cNvPr id="140" name="Google Shape;140;p25"/>
          <p:cNvSpPr txBox="1"/>
          <p:nvPr>
            <p:ph idx="4294967295"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Processing</a:t>
            </a:r>
            <a:endParaRPr/>
          </a:p>
          <a:p>
            <a:pPr indent="0" lvl="0" marL="0" rtl="0" algn="l">
              <a:spcBef>
                <a:spcPts val="1600"/>
              </a:spcBef>
              <a:spcAft>
                <a:spcPts val="1600"/>
              </a:spcAft>
              <a:buNone/>
            </a:pPr>
            <a:r>
              <a:rPr lang="en"/>
              <a:t>Data </a:t>
            </a:r>
            <a:r>
              <a:rPr lang="en"/>
              <a:t>Acquisition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Research</a:t>
            </a:r>
            <a:endParaRPr/>
          </a:p>
        </p:txBody>
      </p:sp>
      <p:sp>
        <p:nvSpPr>
          <p:cNvPr id="146" name="Google Shape;146;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Research Question</a:t>
            </a:r>
            <a:r>
              <a:rPr lang="en"/>
              <a:t>: Can we train existing image classification deep learning architectures with the cortical images as input</a:t>
            </a:r>
            <a:r>
              <a:rPr lang="en"/>
              <a:t> and achieve similar results to the original image dataset?</a:t>
            </a:r>
            <a:endParaRPr/>
          </a:p>
          <a:p>
            <a:pPr indent="-342900" lvl="0" marL="457200" rtl="0" algn="l">
              <a:spcBef>
                <a:spcPts val="1600"/>
              </a:spcBef>
              <a:spcAft>
                <a:spcPts val="0"/>
              </a:spcAft>
              <a:buSzPts val="1800"/>
              <a:buChar char="-"/>
            </a:pPr>
            <a:r>
              <a:rPr lang="en"/>
              <a:t>Imagenette (10 classes)</a:t>
            </a:r>
            <a:endParaRPr/>
          </a:p>
          <a:p>
            <a:pPr indent="-342900" lvl="0" marL="457200" rtl="0" algn="l">
              <a:spcBef>
                <a:spcPts val="0"/>
              </a:spcBef>
              <a:spcAft>
                <a:spcPts val="0"/>
              </a:spcAft>
              <a:buSzPts val="1800"/>
              <a:buChar char="-"/>
            </a:pPr>
            <a:r>
              <a:rPr lang="en"/>
              <a:t>Squeezenet (Mobile neural network architecture)</a:t>
            </a:r>
            <a:endParaRPr/>
          </a:p>
          <a:p>
            <a:pPr indent="-342900" lvl="0" marL="457200" rtl="0" algn="l">
              <a:spcBef>
                <a:spcPts val="0"/>
              </a:spcBef>
              <a:spcAft>
                <a:spcPts val="0"/>
              </a:spcAft>
              <a:buSzPts val="1800"/>
              <a:buChar char="-"/>
            </a:pPr>
            <a:r>
              <a:rPr lang="en"/>
              <a:t>Same hyperparameters</a:t>
            </a:r>
            <a:endParaRPr/>
          </a:p>
          <a:p>
            <a:pPr indent="-342900" lvl="0" marL="457200" rtl="0" algn="l">
              <a:spcBef>
                <a:spcPts val="0"/>
              </a:spcBef>
              <a:spcAft>
                <a:spcPts val="0"/>
              </a:spcAft>
              <a:buSzPts val="1800"/>
              <a:buChar char="-"/>
            </a:pPr>
            <a:r>
              <a:rPr lang="en"/>
              <a:t>No data augmentation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a:t>
            </a:r>
            <a:endParaRPr/>
          </a:p>
        </p:txBody>
      </p:sp>
      <p:sp>
        <p:nvSpPr>
          <p:cNvPr id="152" name="Google Shape;152;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3" name="Google Shape;153;p27"/>
          <p:cNvPicPr preferRelativeResize="0"/>
          <p:nvPr/>
        </p:nvPicPr>
        <p:blipFill>
          <a:blip r:embed="rId3">
            <a:alphaModFix/>
          </a:blip>
          <a:stretch>
            <a:fillRect/>
          </a:stretch>
        </p:blipFill>
        <p:spPr>
          <a:xfrm>
            <a:off x="153050" y="1932646"/>
            <a:ext cx="3188925" cy="2391700"/>
          </a:xfrm>
          <a:prstGeom prst="rect">
            <a:avLst/>
          </a:prstGeom>
          <a:noFill/>
          <a:ln>
            <a:noFill/>
          </a:ln>
        </p:spPr>
      </p:pic>
      <p:pic>
        <p:nvPicPr>
          <p:cNvPr id="154" name="Google Shape;154;p27"/>
          <p:cNvPicPr preferRelativeResize="0"/>
          <p:nvPr/>
        </p:nvPicPr>
        <p:blipFill>
          <a:blip r:embed="rId4">
            <a:alphaModFix/>
          </a:blip>
          <a:stretch>
            <a:fillRect/>
          </a:stretch>
        </p:blipFill>
        <p:spPr>
          <a:xfrm>
            <a:off x="3763900" y="2741560"/>
            <a:ext cx="1457550" cy="773875"/>
          </a:xfrm>
          <a:prstGeom prst="rect">
            <a:avLst/>
          </a:prstGeom>
          <a:noFill/>
          <a:ln>
            <a:noFill/>
          </a:ln>
        </p:spPr>
      </p:pic>
      <p:pic>
        <p:nvPicPr>
          <p:cNvPr id="155" name="Google Shape;155;p27"/>
          <p:cNvPicPr preferRelativeResize="0"/>
          <p:nvPr/>
        </p:nvPicPr>
        <p:blipFill>
          <a:blip r:embed="rId5">
            <a:alphaModFix/>
          </a:blip>
          <a:stretch>
            <a:fillRect/>
          </a:stretch>
        </p:blipFill>
        <p:spPr>
          <a:xfrm>
            <a:off x="5643375" y="1932652"/>
            <a:ext cx="3188925" cy="239169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pic>
        <p:nvPicPr>
          <p:cNvPr id="160" name="Google Shape;160;p28"/>
          <p:cNvPicPr preferRelativeResize="0"/>
          <p:nvPr/>
        </p:nvPicPr>
        <p:blipFill>
          <a:blip r:embed="rId3">
            <a:alphaModFix/>
          </a:blip>
          <a:stretch>
            <a:fillRect/>
          </a:stretch>
        </p:blipFill>
        <p:spPr>
          <a:xfrm>
            <a:off x="403800" y="751456"/>
            <a:ext cx="3590425" cy="3640581"/>
          </a:xfrm>
          <a:prstGeom prst="rect">
            <a:avLst/>
          </a:prstGeom>
          <a:noFill/>
          <a:ln>
            <a:noFill/>
          </a:ln>
        </p:spPr>
      </p:pic>
      <p:pic>
        <p:nvPicPr>
          <p:cNvPr id="161" name="Google Shape;161;p28"/>
          <p:cNvPicPr preferRelativeResize="0"/>
          <p:nvPr/>
        </p:nvPicPr>
        <p:blipFill>
          <a:blip r:embed="rId4">
            <a:alphaModFix/>
          </a:blip>
          <a:stretch>
            <a:fillRect/>
          </a:stretch>
        </p:blipFill>
        <p:spPr>
          <a:xfrm>
            <a:off x="5053050" y="751462"/>
            <a:ext cx="3590418" cy="3640574"/>
          </a:xfrm>
          <a:prstGeom prst="rect">
            <a:avLst/>
          </a:prstGeom>
          <a:noFill/>
          <a:ln>
            <a:noFill/>
          </a:ln>
        </p:spPr>
      </p:pic>
      <p:sp>
        <p:nvSpPr>
          <p:cNvPr id="162" name="Google Shape;162;p28"/>
          <p:cNvSpPr txBox="1"/>
          <p:nvPr/>
        </p:nvSpPr>
        <p:spPr>
          <a:xfrm>
            <a:off x="1347275" y="259625"/>
            <a:ext cx="2148900" cy="5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Proxima Nova"/>
                <a:ea typeface="Proxima Nova"/>
                <a:cs typeface="Proxima Nova"/>
                <a:sym typeface="Proxima Nova"/>
              </a:rPr>
              <a:t>Original</a:t>
            </a:r>
            <a:r>
              <a:rPr lang="en" sz="1800">
                <a:solidFill>
                  <a:schemeClr val="accent3"/>
                </a:solidFill>
                <a:latin typeface="Proxima Nova"/>
                <a:ea typeface="Proxima Nova"/>
                <a:cs typeface="Proxima Nova"/>
                <a:sym typeface="Proxima Nova"/>
              </a:rPr>
              <a:t> Dataset</a:t>
            </a:r>
            <a:endParaRPr sz="2400">
              <a:latin typeface="Proxima Nova"/>
              <a:ea typeface="Proxima Nova"/>
              <a:cs typeface="Proxima Nova"/>
              <a:sym typeface="Proxima Nova"/>
            </a:endParaRPr>
          </a:p>
        </p:txBody>
      </p:sp>
      <p:sp>
        <p:nvSpPr>
          <p:cNvPr id="163" name="Google Shape;163;p28"/>
          <p:cNvSpPr txBox="1"/>
          <p:nvPr/>
        </p:nvSpPr>
        <p:spPr>
          <a:xfrm>
            <a:off x="5431075" y="259625"/>
            <a:ext cx="3280200" cy="5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Proxima Nova"/>
                <a:ea typeface="Proxima Nova"/>
                <a:cs typeface="Proxima Nova"/>
                <a:sym typeface="Proxima Nova"/>
              </a:rPr>
              <a:t>Cortical Transformed </a:t>
            </a:r>
            <a:r>
              <a:rPr lang="en" sz="1800">
                <a:solidFill>
                  <a:schemeClr val="accent3"/>
                </a:solidFill>
                <a:latin typeface="Proxima Nova"/>
                <a:ea typeface="Proxima Nova"/>
                <a:cs typeface="Proxima Nova"/>
                <a:sym typeface="Proxima Nova"/>
              </a:rPr>
              <a:t>Dataset</a:t>
            </a:r>
            <a:endParaRPr sz="2400">
              <a:latin typeface="Proxima Nova"/>
              <a:ea typeface="Proxima Nova"/>
              <a:cs typeface="Proxima Nova"/>
              <a:sym typeface="Proxima Nova"/>
            </a:endParaRPr>
          </a:p>
        </p:txBody>
      </p:sp>
      <p:sp>
        <p:nvSpPr>
          <p:cNvPr id="164" name="Google Shape;164;p28"/>
          <p:cNvSpPr txBox="1"/>
          <p:nvPr/>
        </p:nvSpPr>
        <p:spPr>
          <a:xfrm>
            <a:off x="1951325" y="4464475"/>
            <a:ext cx="940800" cy="42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3"/>
                </a:solidFill>
                <a:latin typeface="Proxima Nova"/>
                <a:ea typeface="Proxima Nova"/>
                <a:cs typeface="Proxima Nova"/>
                <a:sym typeface="Proxima Nova"/>
              </a:rPr>
              <a:t>79.8%</a:t>
            </a:r>
            <a:endParaRPr b="1" sz="2400">
              <a:latin typeface="Proxima Nova"/>
              <a:ea typeface="Proxima Nova"/>
              <a:cs typeface="Proxima Nova"/>
              <a:sym typeface="Proxima Nova"/>
            </a:endParaRPr>
          </a:p>
        </p:txBody>
      </p:sp>
      <p:sp>
        <p:nvSpPr>
          <p:cNvPr id="165" name="Google Shape;165;p28"/>
          <p:cNvSpPr txBox="1"/>
          <p:nvPr/>
        </p:nvSpPr>
        <p:spPr>
          <a:xfrm>
            <a:off x="6779650" y="4464475"/>
            <a:ext cx="940800" cy="42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3"/>
                </a:solidFill>
                <a:latin typeface="Proxima Nova"/>
                <a:ea typeface="Proxima Nova"/>
                <a:cs typeface="Proxima Nova"/>
                <a:sym typeface="Proxima Nova"/>
              </a:rPr>
              <a:t>69</a:t>
            </a:r>
            <a:r>
              <a:rPr b="1" lang="en" sz="1800">
                <a:solidFill>
                  <a:schemeClr val="accent3"/>
                </a:solidFill>
                <a:latin typeface="Proxima Nova"/>
                <a:ea typeface="Proxima Nova"/>
                <a:cs typeface="Proxima Nova"/>
                <a:sym typeface="Proxima Nova"/>
              </a:rPr>
              <a:t>.2%</a:t>
            </a:r>
            <a:endParaRPr b="1" sz="2400">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pic>
        <p:nvPicPr>
          <p:cNvPr id="170" name="Google Shape;170;p29"/>
          <p:cNvPicPr preferRelativeResize="0"/>
          <p:nvPr/>
        </p:nvPicPr>
        <p:blipFill>
          <a:blip r:embed="rId3">
            <a:alphaModFix/>
          </a:blip>
          <a:stretch>
            <a:fillRect/>
          </a:stretch>
        </p:blipFill>
        <p:spPr>
          <a:xfrm>
            <a:off x="1181076" y="1065113"/>
            <a:ext cx="1678400" cy="1730700"/>
          </a:xfrm>
          <a:prstGeom prst="rect">
            <a:avLst/>
          </a:prstGeom>
          <a:noFill/>
          <a:ln>
            <a:noFill/>
          </a:ln>
        </p:spPr>
      </p:pic>
      <p:pic>
        <p:nvPicPr>
          <p:cNvPr id="171" name="Google Shape;171;p29"/>
          <p:cNvPicPr preferRelativeResize="0"/>
          <p:nvPr/>
        </p:nvPicPr>
        <p:blipFill>
          <a:blip r:embed="rId4">
            <a:alphaModFix/>
          </a:blip>
          <a:stretch>
            <a:fillRect/>
          </a:stretch>
        </p:blipFill>
        <p:spPr>
          <a:xfrm>
            <a:off x="5179219" y="1011912"/>
            <a:ext cx="3253925" cy="1837125"/>
          </a:xfrm>
          <a:prstGeom prst="rect">
            <a:avLst/>
          </a:prstGeom>
          <a:noFill/>
          <a:ln>
            <a:noFill/>
          </a:ln>
        </p:spPr>
      </p:pic>
      <p:sp>
        <p:nvSpPr>
          <p:cNvPr id="172" name="Google Shape;172;p29"/>
          <p:cNvSpPr txBox="1"/>
          <p:nvPr/>
        </p:nvSpPr>
        <p:spPr>
          <a:xfrm>
            <a:off x="1118675" y="488225"/>
            <a:ext cx="2148900" cy="5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Proxima Nova"/>
                <a:ea typeface="Proxima Nova"/>
                <a:cs typeface="Proxima Nova"/>
                <a:sym typeface="Proxima Nova"/>
              </a:rPr>
              <a:t>Original Dataset</a:t>
            </a:r>
            <a:endParaRPr sz="2400">
              <a:latin typeface="Proxima Nova"/>
              <a:ea typeface="Proxima Nova"/>
              <a:cs typeface="Proxima Nova"/>
              <a:sym typeface="Proxima Nova"/>
            </a:endParaRPr>
          </a:p>
        </p:txBody>
      </p:sp>
      <p:sp>
        <p:nvSpPr>
          <p:cNvPr id="173" name="Google Shape;173;p29"/>
          <p:cNvSpPr txBox="1"/>
          <p:nvPr/>
        </p:nvSpPr>
        <p:spPr>
          <a:xfrm>
            <a:off x="5278675" y="488225"/>
            <a:ext cx="3280200" cy="5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Proxima Nova"/>
                <a:ea typeface="Proxima Nova"/>
                <a:cs typeface="Proxima Nova"/>
                <a:sym typeface="Proxima Nova"/>
              </a:rPr>
              <a:t>Cortical Transformed Dataset</a:t>
            </a:r>
            <a:endParaRPr sz="2400">
              <a:latin typeface="Proxima Nova"/>
              <a:ea typeface="Proxima Nova"/>
              <a:cs typeface="Proxima Nova"/>
              <a:sym typeface="Proxima Nova"/>
            </a:endParaRPr>
          </a:p>
        </p:txBody>
      </p:sp>
      <p:sp>
        <p:nvSpPr>
          <p:cNvPr id="174" name="Google Shape;174;p29"/>
          <p:cNvSpPr/>
          <p:nvPr/>
        </p:nvSpPr>
        <p:spPr>
          <a:xfrm>
            <a:off x="4537950" y="581900"/>
            <a:ext cx="60000" cy="44649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9"/>
          <p:cNvSpPr txBox="1"/>
          <p:nvPr>
            <p:ph type="title"/>
          </p:nvPr>
        </p:nvSpPr>
        <p:spPr>
          <a:xfrm>
            <a:off x="3803974" y="-15550"/>
            <a:ext cx="1744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a:t>
            </a:r>
            <a:endParaRPr/>
          </a:p>
        </p:txBody>
      </p:sp>
      <p:pic>
        <p:nvPicPr>
          <p:cNvPr id="176" name="Google Shape;176;p29"/>
          <p:cNvPicPr preferRelativeResize="0"/>
          <p:nvPr/>
        </p:nvPicPr>
        <p:blipFill>
          <a:blip r:embed="rId5">
            <a:alphaModFix/>
          </a:blip>
          <a:stretch>
            <a:fillRect/>
          </a:stretch>
        </p:blipFill>
        <p:spPr>
          <a:xfrm>
            <a:off x="1148093" y="2902000"/>
            <a:ext cx="1744374" cy="1788275"/>
          </a:xfrm>
          <a:prstGeom prst="rect">
            <a:avLst/>
          </a:prstGeom>
          <a:noFill/>
          <a:ln>
            <a:noFill/>
          </a:ln>
        </p:spPr>
      </p:pic>
      <p:pic>
        <p:nvPicPr>
          <p:cNvPr id="177" name="Google Shape;177;p29"/>
          <p:cNvPicPr preferRelativeResize="0"/>
          <p:nvPr/>
        </p:nvPicPr>
        <p:blipFill rotWithShape="1">
          <a:blip r:embed="rId6">
            <a:alphaModFix/>
          </a:blip>
          <a:srcRect b="0" l="34202" r="33114" t="15225"/>
          <a:stretch/>
        </p:blipFill>
        <p:spPr>
          <a:xfrm>
            <a:off x="5108850" y="2962656"/>
            <a:ext cx="3619851" cy="1905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Discussions &amp; Conclusions</a:t>
            </a:r>
            <a:endParaRPr/>
          </a:p>
        </p:txBody>
      </p:sp>
      <p:sp>
        <p:nvSpPr>
          <p:cNvPr id="183" name="Google Shape;183;p30"/>
          <p:cNvSpPr txBox="1"/>
          <p:nvPr>
            <p:ph idx="1" type="body"/>
          </p:nvPr>
        </p:nvSpPr>
        <p:spPr>
          <a:xfrm>
            <a:off x="311700" y="1225250"/>
            <a:ext cx="8520600" cy="3416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Results around 10% worse for the cortical transformed images.</a:t>
            </a:r>
            <a:endParaRPr sz="2200"/>
          </a:p>
          <a:p>
            <a:pPr indent="0" lvl="0" marL="0" rtl="0" algn="l">
              <a:spcBef>
                <a:spcPts val="1600"/>
              </a:spcBef>
              <a:spcAft>
                <a:spcPts val="0"/>
              </a:spcAft>
              <a:buNone/>
            </a:pPr>
            <a:r>
              <a:t/>
            </a:r>
            <a:endParaRPr sz="500"/>
          </a:p>
          <a:p>
            <a:pPr indent="-368300" lvl="0" marL="457200" rtl="0" algn="l">
              <a:spcBef>
                <a:spcPts val="1600"/>
              </a:spcBef>
              <a:spcAft>
                <a:spcPts val="0"/>
              </a:spcAft>
              <a:buSzPts val="2200"/>
              <a:buChar char="-"/>
            </a:pPr>
            <a:r>
              <a:rPr lang="en" sz="2200"/>
              <a:t>Current neural network architectures do not seem </a:t>
            </a:r>
            <a:r>
              <a:rPr lang="en" sz="2200"/>
              <a:t>suitable</a:t>
            </a:r>
            <a:endParaRPr sz="2200"/>
          </a:p>
          <a:p>
            <a:pPr indent="0" lvl="0" marL="0" rtl="0" algn="l">
              <a:spcBef>
                <a:spcPts val="1600"/>
              </a:spcBef>
              <a:spcAft>
                <a:spcPts val="0"/>
              </a:spcAft>
              <a:buNone/>
            </a:pPr>
            <a:r>
              <a:t/>
            </a:r>
            <a:endParaRPr sz="500"/>
          </a:p>
          <a:p>
            <a:pPr indent="-368300" lvl="0" marL="457200" rtl="0" algn="l">
              <a:spcBef>
                <a:spcPts val="1600"/>
              </a:spcBef>
              <a:spcAft>
                <a:spcPts val="0"/>
              </a:spcAft>
              <a:buSzPts val="2200"/>
              <a:buChar char="-"/>
            </a:pPr>
            <a:r>
              <a:rPr lang="en" sz="2200"/>
              <a:t>Requirement of identifying a focal point before applying transform</a:t>
            </a:r>
            <a:endParaRPr sz="22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31"/>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Any 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Many deep learning architectures use the raw image data for training of the deep neural networks.</a:t>
            </a:r>
            <a:endParaRPr sz="2200"/>
          </a:p>
          <a:p>
            <a:pPr indent="-368300" lvl="0" marL="457200" rtl="0" algn="l">
              <a:spcBef>
                <a:spcPts val="0"/>
              </a:spcBef>
              <a:spcAft>
                <a:spcPts val="0"/>
              </a:spcAft>
              <a:buSzPts val="2200"/>
              <a:buChar char="-"/>
            </a:pPr>
            <a:r>
              <a:rPr lang="en" sz="2200"/>
              <a:t>A biologically inspired method reduces the memory requirements while increasing their invariance to scale and rotation changes.</a:t>
            </a:r>
            <a:endParaRPr sz="2200"/>
          </a:p>
          <a:p>
            <a:pPr indent="-368300" lvl="0" marL="457200" rtl="0" algn="l">
              <a:spcBef>
                <a:spcPts val="0"/>
              </a:spcBef>
              <a:spcAft>
                <a:spcPts val="0"/>
              </a:spcAft>
              <a:buSzPts val="2200"/>
              <a:buChar char="-"/>
            </a:pPr>
            <a:r>
              <a:rPr lang="en" sz="2200"/>
              <a:t>Robotic vision systems require an efficient approach detect and analyse points of interest.</a:t>
            </a:r>
            <a:endParaRPr sz="2200"/>
          </a:p>
        </p:txBody>
      </p:sp>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&amp; Motivation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94" name="Google Shape;194;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Schwartz, Eric L. "Spatial mapping in the primate sensory projection: analytic structure and relevance to perception." Biological cybernetics 25.4 (1977): 181-194.</a:t>
            </a:r>
            <a:endParaRPr/>
          </a:p>
          <a:p>
            <a:pPr indent="-342900" lvl="0" marL="457200" rtl="0" algn="l">
              <a:spcBef>
                <a:spcPts val="0"/>
              </a:spcBef>
              <a:spcAft>
                <a:spcPts val="0"/>
              </a:spcAft>
              <a:buSzPts val="1800"/>
              <a:buAutoNum type="arabicPeriod"/>
            </a:pPr>
            <a:r>
              <a:rPr lang="en"/>
              <a:t>Balasuriya, L. S., and J. P. Siebert. "An artificial retina with a self-organised retinal receptive field tessellation." Proceedings of the AISB 2003 Symposium: Biologically Inspired Machine Vision, Theory and Applications, Aberystwyth, UK. 2003.</a:t>
            </a:r>
            <a:endParaRPr/>
          </a:p>
          <a:p>
            <a:pPr indent="-342900" lvl="0" marL="457200" rtl="0" algn="l">
              <a:spcBef>
                <a:spcPts val="0"/>
              </a:spcBef>
              <a:spcAft>
                <a:spcPts val="0"/>
              </a:spcAft>
              <a:buSzPts val="1800"/>
              <a:buAutoNum type="arabicPeriod"/>
            </a:pPr>
            <a:r>
              <a:rPr lang="en"/>
              <a:t>Selvaraju, Ramprasaath R., et al. "Grad-cam: Visual explanations from deep networks via gradient-based localization." Proceedings of the IEEE International Conference on Computer Vision. 2017.</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72" name="Google Shape;72;p15"/>
          <p:cNvSpPr txBox="1"/>
          <p:nvPr>
            <p:ph idx="1" type="body"/>
          </p:nvPr>
        </p:nvSpPr>
        <p:spPr>
          <a:xfrm>
            <a:off x="283400" y="1017725"/>
            <a:ext cx="8520600" cy="24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a:t>Back Projected Images</a:t>
            </a:r>
            <a:r>
              <a:rPr lang="en" sz="2200"/>
              <a:t> - foveated images generated by mapping the </a:t>
            </a:r>
            <a:r>
              <a:rPr i="1" lang="en" sz="2200"/>
              <a:t>receptive fields</a:t>
            </a:r>
            <a:r>
              <a:rPr lang="en" sz="2200"/>
              <a:t> onto the original image plane</a:t>
            </a:r>
            <a:endParaRPr sz="2200"/>
          </a:p>
          <a:p>
            <a:pPr indent="0" lvl="0" marL="0" rtl="0" algn="l">
              <a:spcBef>
                <a:spcPts val="1600"/>
              </a:spcBef>
              <a:spcAft>
                <a:spcPts val="0"/>
              </a:spcAft>
              <a:buNone/>
            </a:pPr>
            <a:r>
              <a:t/>
            </a:r>
            <a:endParaRPr sz="2200"/>
          </a:p>
          <a:p>
            <a:pPr indent="0" lvl="0" marL="0" rtl="0" algn="l">
              <a:spcBef>
                <a:spcPts val="1600"/>
              </a:spcBef>
              <a:spcAft>
                <a:spcPts val="1600"/>
              </a:spcAft>
              <a:buNone/>
            </a:pPr>
            <a:br>
              <a:rPr b="1" lang="en" sz="2200"/>
            </a:br>
            <a:r>
              <a:rPr b="1" lang="en" sz="2200"/>
              <a:t>Cortical Transformed Images - </a:t>
            </a:r>
            <a:r>
              <a:rPr lang="en" sz="2200"/>
              <a:t>Mapping of the receptive field centres onto a new ‘cortical’ space by performing a </a:t>
            </a:r>
            <a:r>
              <a:rPr i="1" lang="en" sz="2200"/>
              <a:t>forward warp</a:t>
            </a:r>
            <a:endParaRPr/>
          </a:p>
        </p:txBody>
      </p:sp>
      <p:pic>
        <p:nvPicPr>
          <p:cNvPr id="73" name="Google Shape;73;p15"/>
          <p:cNvPicPr preferRelativeResize="0"/>
          <p:nvPr/>
        </p:nvPicPr>
        <p:blipFill>
          <a:blip r:embed="rId3">
            <a:alphaModFix/>
          </a:blip>
          <a:stretch>
            <a:fillRect/>
          </a:stretch>
        </p:blipFill>
        <p:spPr>
          <a:xfrm>
            <a:off x="3114027" y="1782088"/>
            <a:ext cx="2601251" cy="1244625"/>
          </a:xfrm>
          <a:prstGeom prst="rect">
            <a:avLst/>
          </a:prstGeom>
          <a:noFill/>
          <a:ln>
            <a:noFill/>
          </a:ln>
        </p:spPr>
      </p:pic>
      <p:pic>
        <p:nvPicPr>
          <p:cNvPr id="74" name="Google Shape;74;p15"/>
          <p:cNvPicPr preferRelativeResize="0"/>
          <p:nvPr/>
        </p:nvPicPr>
        <p:blipFill>
          <a:blip r:embed="rId4">
            <a:alphaModFix/>
          </a:blip>
          <a:stretch>
            <a:fillRect/>
          </a:stretch>
        </p:blipFill>
        <p:spPr>
          <a:xfrm>
            <a:off x="3294300" y="3792809"/>
            <a:ext cx="2420984" cy="1244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80" name="Google Shape;80;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AutoNum type="arabicPeriod"/>
            </a:pPr>
            <a:r>
              <a:rPr lang="en" sz="2400"/>
              <a:t>A live preview of the retinal image transforms of each frame captured by the smartphone video camera.</a:t>
            </a:r>
            <a:endParaRPr sz="2400"/>
          </a:p>
          <a:p>
            <a:pPr indent="0" lvl="0" marL="0" rtl="0" algn="l">
              <a:spcBef>
                <a:spcPts val="1600"/>
              </a:spcBef>
              <a:spcAft>
                <a:spcPts val="0"/>
              </a:spcAft>
              <a:buNone/>
            </a:pPr>
            <a:r>
              <a:rPr lang="en" sz="500"/>
              <a:t> </a:t>
            </a:r>
            <a:endParaRPr sz="500"/>
          </a:p>
          <a:p>
            <a:pPr indent="-381000" lvl="0" marL="457200" rtl="0" algn="l">
              <a:spcBef>
                <a:spcPts val="1600"/>
              </a:spcBef>
              <a:spcAft>
                <a:spcPts val="0"/>
              </a:spcAft>
              <a:buSzPts val="2400"/>
              <a:buAutoNum type="arabicPeriod"/>
            </a:pPr>
            <a:r>
              <a:rPr lang="en" sz="2400"/>
              <a:t>Gaze control mechanism to find points of interest</a:t>
            </a:r>
            <a:endParaRPr sz="2400"/>
          </a:p>
          <a:p>
            <a:pPr indent="0" lvl="0" marL="0" rtl="0" algn="l">
              <a:spcBef>
                <a:spcPts val="1600"/>
              </a:spcBef>
              <a:spcAft>
                <a:spcPts val="0"/>
              </a:spcAft>
              <a:buNone/>
            </a:pPr>
            <a:r>
              <a:t/>
            </a:r>
            <a:endParaRPr sz="500"/>
          </a:p>
          <a:p>
            <a:pPr indent="-381000" lvl="0" marL="457200" rtl="0" algn="l">
              <a:spcBef>
                <a:spcPts val="1600"/>
              </a:spcBef>
              <a:spcAft>
                <a:spcPts val="0"/>
              </a:spcAft>
              <a:buSzPts val="2400"/>
              <a:buAutoNum type="arabicPeriod"/>
            </a:pPr>
            <a:r>
              <a:rPr lang="en" sz="2400"/>
              <a:t>Effective recording mechanism</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7"/>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Architecture</a:t>
            </a:r>
            <a:endParaRPr/>
          </a:p>
        </p:txBody>
      </p:sp>
      <p:sp>
        <p:nvSpPr>
          <p:cNvPr id="86" name="Google Shape;86;p17"/>
          <p:cNvSpPr txBox="1"/>
          <p:nvPr>
            <p:ph idx="1" type="subTitle"/>
          </p:nvPr>
        </p:nvSpPr>
        <p:spPr>
          <a:xfrm>
            <a:off x="265500" y="2769000"/>
            <a:ext cx="4045200" cy="150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87" name="Google Shape;87;p17"/>
          <p:cNvPicPr preferRelativeResize="0"/>
          <p:nvPr/>
        </p:nvPicPr>
        <p:blipFill>
          <a:blip r:embed="rId3">
            <a:alphaModFix/>
          </a:blip>
          <a:stretch>
            <a:fillRect/>
          </a:stretch>
        </p:blipFill>
        <p:spPr>
          <a:xfrm>
            <a:off x="5036838" y="128325"/>
            <a:ext cx="3642325" cy="4603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21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Retinal Sampling</a:t>
            </a:r>
            <a:endParaRPr/>
          </a:p>
        </p:txBody>
      </p:sp>
      <p:pic>
        <p:nvPicPr>
          <p:cNvPr id="93" name="Google Shape;93;p18"/>
          <p:cNvPicPr preferRelativeResize="0"/>
          <p:nvPr/>
        </p:nvPicPr>
        <p:blipFill>
          <a:blip r:embed="rId3">
            <a:alphaModFix/>
          </a:blip>
          <a:stretch>
            <a:fillRect/>
          </a:stretch>
        </p:blipFill>
        <p:spPr>
          <a:xfrm>
            <a:off x="144475" y="2054974"/>
            <a:ext cx="3580976" cy="2013300"/>
          </a:xfrm>
          <a:prstGeom prst="rect">
            <a:avLst/>
          </a:prstGeom>
          <a:noFill/>
          <a:ln>
            <a:noFill/>
          </a:ln>
        </p:spPr>
      </p:pic>
      <p:pic>
        <p:nvPicPr>
          <p:cNvPr id="94" name="Google Shape;94;p18"/>
          <p:cNvPicPr preferRelativeResize="0"/>
          <p:nvPr/>
        </p:nvPicPr>
        <p:blipFill>
          <a:blip r:embed="rId4">
            <a:alphaModFix/>
          </a:blip>
          <a:stretch>
            <a:fillRect/>
          </a:stretch>
        </p:blipFill>
        <p:spPr>
          <a:xfrm>
            <a:off x="4853725" y="2054975"/>
            <a:ext cx="4220600" cy="2013299"/>
          </a:xfrm>
          <a:prstGeom prst="rect">
            <a:avLst/>
          </a:prstGeom>
          <a:noFill/>
          <a:ln>
            <a:noFill/>
          </a:ln>
        </p:spPr>
      </p:pic>
      <p:sp>
        <p:nvSpPr>
          <p:cNvPr id="95" name="Google Shape;95;p18"/>
          <p:cNvSpPr/>
          <p:nvPr/>
        </p:nvSpPr>
        <p:spPr>
          <a:xfrm>
            <a:off x="3993072" y="2867725"/>
            <a:ext cx="627300" cy="390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Cortical and back-projected images</a:t>
            </a:r>
            <a:endParaRPr/>
          </a:p>
        </p:txBody>
      </p:sp>
      <p:pic>
        <p:nvPicPr>
          <p:cNvPr id="101" name="Google Shape;101;p19"/>
          <p:cNvPicPr preferRelativeResize="0"/>
          <p:nvPr/>
        </p:nvPicPr>
        <p:blipFill>
          <a:blip r:embed="rId3">
            <a:alphaModFix/>
          </a:blip>
          <a:stretch>
            <a:fillRect/>
          </a:stretch>
        </p:blipFill>
        <p:spPr>
          <a:xfrm>
            <a:off x="5264449" y="1303363"/>
            <a:ext cx="3794725" cy="3590075"/>
          </a:xfrm>
          <a:prstGeom prst="rect">
            <a:avLst/>
          </a:prstGeom>
          <a:noFill/>
          <a:ln>
            <a:noFill/>
          </a:ln>
        </p:spPr>
      </p:pic>
      <p:pic>
        <p:nvPicPr>
          <p:cNvPr id="102" name="Google Shape;102;p19"/>
          <p:cNvPicPr preferRelativeResize="0"/>
          <p:nvPr/>
        </p:nvPicPr>
        <p:blipFill>
          <a:blip r:embed="rId4">
            <a:alphaModFix/>
          </a:blip>
          <a:stretch>
            <a:fillRect/>
          </a:stretch>
        </p:blipFill>
        <p:spPr>
          <a:xfrm>
            <a:off x="80770" y="1672649"/>
            <a:ext cx="5071875" cy="28515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265500" y="2232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600"/>
              <a:t>Gaze Control Mechanism</a:t>
            </a:r>
            <a:endParaRPr sz="2600"/>
          </a:p>
        </p:txBody>
      </p:sp>
      <p:sp>
        <p:nvSpPr>
          <p:cNvPr id="108" name="Google Shape;108;p20"/>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09" name="Google Shape;109;p2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Video</a:t>
            </a:r>
            <a:endParaRPr/>
          </a:p>
        </p:txBody>
      </p:sp>
      <p:pic>
        <p:nvPicPr>
          <p:cNvPr id="110" name="Google Shape;110;p20"/>
          <p:cNvPicPr preferRelativeResize="0"/>
          <p:nvPr/>
        </p:nvPicPr>
        <p:blipFill>
          <a:blip r:embed="rId3">
            <a:alphaModFix/>
          </a:blip>
          <a:stretch>
            <a:fillRect/>
          </a:stretch>
        </p:blipFill>
        <p:spPr>
          <a:xfrm>
            <a:off x="135025" y="2091250"/>
            <a:ext cx="4306153" cy="1509600"/>
          </a:xfrm>
          <a:prstGeom prst="rect">
            <a:avLst/>
          </a:prstGeom>
          <a:noFill/>
          <a:ln>
            <a:noFill/>
          </a:ln>
        </p:spPr>
      </p:pic>
      <p:pic>
        <p:nvPicPr>
          <p:cNvPr id="111" name="Google Shape;111;p20"/>
          <p:cNvPicPr preferRelativeResize="0"/>
          <p:nvPr/>
        </p:nvPicPr>
        <p:blipFill>
          <a:blip r:embed="rId4">
            <a:alphaModFix/>
          </a:blip>
          <a:stretch>
            <a:fillRect/>
          </a:stretch>
        </p:blipFill>
        <p:spPr>
          <a:xfrm>
            <a:off x="4801350" y="1630850"/>
            <a:ext cx="4191776" cy="1970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Results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